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1"/>
  </p:sldMasterIdLst>
  <p:sldIdLst>
    <p:sldId id="256" r:id="rId2"/>
    <p:sldId id="257" r:id="rId3"/>
    <p:sldId id="259" r:id="rId4"/>
    <p:sldId id="262" r:id="rId5"/>
    <p:sldId id="264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53" autoAdjust="0"/>
    <p:restoredTop sz="94280" autoAdjust="0"/>
  </p:normalViewPr>
  <p:slideViewPr>
    <p:cSldViewPr snapToGrid="0">
      <p:cViewPr>
        <p:scale>
          <a:sx n="80" d="100"/>
          <a:sy n="80" d="100"/>
        </p:scale>
        <p:origin x="3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78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56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6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44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848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82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393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49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92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583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020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8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953434-3D38-4781-907A-76FF9D018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8266" y="3680012"/>
            <a:ext cx="8455468" cy="1646302"/>
          </a:xfrm>
        </p:spPr>
        <p:txBody>
          <a:bodyPr>
            <a:normAutofit fontScale="90000"/>
          </a:bodyPr>
          <a:lstStyle/>
          <a:p>
            <a:r>
              <a:rPr lang="ja-JP" altLang="en-US" sz="6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画像生成</a:t>
            </a:r>
            <a:r>
              <a:rPr lang="en-US" altLang="ja-JP" sz="6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AI</a:t>
            </a:r>
            <a:r>
              <a:rPr lang="ja-JP" altLang="en-US" sz="6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の進化と問題点</a:t>
            </a:r>
            <a:br>
              <a:rPr lang="ja-JP" altLang="en-US" dirty="0"/>
            </a:br>
            <a:br>
              <a:rPr lang="ja-JP" altLang="en-US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079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24DDC7-7ACD-4B53-9E9A-26C0DDB1C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463" y="669487"/>
            <a:ext cx="8911687" cy="640445"/>
          </a:xfrm>
        </p:spPr>
        <p:txBody>
          <a:bodyPr>
            <a:normAutofit fontScale="90000"/>
          </a:bodyPr>
          <a:lstStyle/>
          <a:p>
            <a:r>
              <a:rPr lang="ja-JP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画像生成</a:t>
            </a:r>
            <a:r>
              <a:rPr lang="en-US" altLang="ja-JP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AI</a:t>
            </a:r>
            <a:r>
              <a:rPr lang="ja-JP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とは</a:t>
            </a:r>
            <a:endParaRPr kumimoji="1" lang="ja-JP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004E22-4B25-48E9-A1B7-E06ECBC7C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1540189"/>
            <a:ext cx="8915400" cy="808564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単語、文章を問わず、描いて欲しい絵のイメージやキーワードを入力すると、それに沿った</a:t>
            </a:r>
            <a:r>
              <a:rPr lang="ja-JP" altLang="en-US" sz="2400" dirty="0">
                <a:solidFill>
                  <a:srgbClr val="FF0000"/>
                </a:solidFill>
              </a:rPr>
              <a:t>画像を</a:t>
            </a:r>
            <a:r>
              <a:rPr lang="en-US" altLang="ja-JP" sz="2400" dirty="0">
                <a:solidFill>
                  <a:srgbClr val="FF0000"/>
                </a:solidFill>
              </a:rPr>
              <a:t>AI</a:t>
            </a:r>
            <a:r>
              <a:rPr lang="ja-JP" altLang="en-US" sz="2400" dirty="0">
                <a:solidFill>
                  <a:srgbClr val="FF0000"/>
                </a:solidFill>
              </a:rPr>
              <a:t>が作成してくれるサービス</a:t>
            </a:r>
            <a:r>
              <a:rPr lang="ja-JP" altLang="en-US" sz="2400" dirty="0"/>
              <a:t>です。</a:t>
            </a:r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0C76E9F-484B-4624-86BF-CCD1D977F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547" y="2815936"/>
            <a:ext cx="4788894" cy="377762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2F2F4B3-9C2D-448B-B3DB-E41825B57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011" y="4297770"/>
            <a:ext cx="2704711" cy="2511287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A0B6B1E1-01A3-448A-8BA1-D0199D60FD76}"/>
              </a:ext>
            </a:extLst>
          </p:cNvPr>
          <p:cNvSpPr/>
          <p:nvPr/>
        </p:nvSpPr>
        <p:spPr>
          <a:xfrm>
            <a:off x="1459563" y="2811870"/>
            <a:ext cx="3465044" cy="1255643"/>
          </a:xfrm>
          <a:prstGeom prst="wedgeRectCallou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「</a:t>
            </a:r>
            <a:r>
              <a:rPr lang="en-US" altLang="ja-JP" dirty="0"/>
              <a:t>cats watercolor</a:t>
            </a:r>
            <a:r>
              <a:rPr lang="ja-JP" altLang="en-US" dirty="0"/>
              <a:t> </a:t>
            </a:r>
            <a:r>
              <a:rPr lang="en-US" altLang="ja-JP" dirty="0"/>
              <a:t>painting,</a:t>
            </a:r>
          </a:p>
          <a:p>
            <a:pPr algn="ctr"/>
            <a:r>
              <a:rPr lang="en-US" altLang="ja-JP" dirty="0"/>
              <a:t>by Vincent van Gog</a:t>
            </a:r>
            <a:r>
              <a:rPr lang="ja-JP" altLang="en-US" dirty="0"/>
              <a:t>」</a:t>
            </a:r>
            <a:endParaRPr lang="en-US" altLang="ja-JP" dirty="0"/>
          </a:p>
          <a:p>
            <a:pPr algn="ctr"/>
            <a:r>
              <a:rPr lang="ja-JP" altLang="en-US" dirty="0"/>
              <a:t>（猫、水彩画、ゴッホ風）</a:t>
            </a:r>
            <a:endParaRPr kumimoji="1" lang="ja-JP" altLang="en-US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FFACB3A1-F627-4C63-BB6E-5ABE7BE2B0FD}"/>
              </a:ext>
            </a:extLst>
          </p:cNvPr>
          <p:cNvSpPr/>
          <p:nvPr/>
        </p:nvSpPr>
        <p:spPr>
          <a:xfrm rot="16200000">
            <a:off x="5200429" y="4039603"/>
            <a:ext cx="732559" cy="12842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744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24DDC7-7ACD-4B53-9E9A-26C0DDB1C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1675" y="655608"/>
            <a:ext cx="8911687" cy="640445"/>
          </a:xfrm>
        </p:spPr>
        <p:txBody>
          <a:bodyPr>
            <a:normAutofit fontScale="90000"/>
          </a:bodyPr>
          <a:lstStyle/>
          <a:p>
            <a:r>
              <a:rPr lang="ja-JP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画像生成</a:t>
            </a:r>
            <a:r>
              <a:rPr lang="en-US" altLang="ja-JP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AI</a:t>
            </a:r>
            <a:r>
              <a:rPr lang="ja-JP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の種類</a:t>
            </a:r>
            <a:endParaRPr kumimoji="1" lang="ja-JP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A69AD3-D5E1-4C24-A8CA-3B809D723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62" b="7714"/>
          <a:stretch/>
        </p:blipFill>
        <p:spPr>
          <a:xfrm>
            <a:off x="700255" y="2044581"/>
            <a:ext cx="5024686" cy="270445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78B0C96-F62F-4BA5-AD20-5A8D630B6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42" b="4039"/>
          <a:stretch/>
        </p:blipFill>
        <p:spPr>
          <a:xfrm>
            <a:off x="6559826" y="1993200"/>
            <a:ext cx="5024686" cy="2807217"/>
          </a:xfrm>
          <a:prstGeom prst="rect">
            <a:avLst/>
          </a:prstGeom>
        </p:spPr>
      </p:pic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AF17135B-15F9-4992-98E4-5BE7EBAD9B97}"/>
              </a:ext>
            </a:extLst>
          </p:cNvPr>
          <p:cNvSpPr txBox="1">
            <a:spLocks/>
          </p:cNvSpPr>
          <p:nvPr/>
        </p:nvSpPr>
        <p:spPr>
          <a:xfrm>
            <a:off x="6479966" y="4969189"/>
            <a:ext cx="5263919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sz="2400" dirty="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FCB925CB-0FF2-4A94-BBDE-BE4CFC1ACCC5}"/>
              </a:ext>
            </a:extLst>
          </p:cNvPr>
          <p:cNvSpPr txBox="1">
            <a:spLocks/>
          </p:cNvSpPr>
          <p:nvPr/>
        </p:nvSpPr>
        <p:spPr>
          <a:xfrm>
            <a:off x="6360350" y="4929057"/>
            <a:ext cx="5771779" cy="1928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オープンソースであるため、生成する画像を人為的に制限していません。               </a:t>
            </a:r>
            <a:r>
              <a:rPr lang="ja-JP" altLang="en-US" sz="2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画像生成</a:t>
            </a:r>
            <a:r>
              <a:rPr lang="en-US" altLang="ja-JP" sz="2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AI</a:t>
            </a:r>
            <a:r>
              <a:rPr lang="ja-JP" altLang="en-US" sz="2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ツールの中で一番メジャー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であるツールです。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ja-JP" altLang="en-US" sz="2400" dirty="0"/>
          </a:p>
        </p:txBody>
      </p:sp>
      <p:sp>
        <p:nvSpPr>
          <p:cNvPr id="15" name="タイトル 1">
            <a:extLst>
              <a:ext uri="{FF2B5EF4-FFF2-40B4-BE49-F238E27FC236}">
                <a16:creationId xmlns:a16="http://schemas.microsoft.com/office/drawing/2014/main" id="{143467D3-625C-40EA-B8D8-160DF2713876}"/>
              </a:ext>
            </a:extLst>
          </p:cNvPr>
          <p:cNvSpPr txBox="1">
            <a:spLocks/>
          </p:cNvSpPr>
          <p:nvPr/>
        </p:nvSpPr>
        <p:spPr>
          <a:xfrm>
            <a:off x="2087818" y="1424693"/>
            <a:ext cx="3978766" cy="640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en-US" altLang="ja-JP" sz="2800" dirty="0" err="1">
                <a:solidFill>
                  <a:srgbClr val="C00000"/>
                </a:solidFill>
              </a:rPr>
              <a:t>Midjourney</a:t>
            </a:r>
            <a:endParaRPr lang="ja-JP" altLang="en-US" sz="2800" dirty="0">
              <a:solidFill>
                <a:srgbClr val="C00000"/>
              </a:solidFill>
            </a:endParaRPr>
          </a:p>
        </p:txBody>
      </p:sp>
      <p:sp>
        <p:nvSpPr>
          <p:cNvPr id="16" name="タイトル 1">
            <a:extLst>
              <a:ext uri="{FF2B5EF4-FFF2-40B4-BE49-F238E27FC236}">
                <a16:creationId xmlns:a16="http://schemas.microsoft.com/office/drawing/2014/main" id="{EB496859-CA50-46DC-9873-2A5F6960DD72}"/>
              </a:ext>
            </a:extLst>
          </p:cNvPr>
          <p:cNvSpPr txBox="1">
            <a:spLocks/>
          </p:cNvSpPr>
          <p:nvPr/>
        </p:nvSpPr>
        <p:spPr>
          <a:xfrm>
            <a:off x="7605746" y="1433226"/>
            <a:ext cx="3978766" cy="640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en-US" altLang="ja-JP" sz="2800" dirty="0">
                <a:solidFill>
                  <a:srgbClr val="C00000"/>
                </a:solidFill>
              </a:rPr>
              <a:t>Stable Diffusion</a:t>
            </a:r>
            <a:endParaRPr lang="ja-JP" altLang="en-US" sz="2800" dirty="0">
              <a:solidFill>
                <a:srgbClr val="C00000"/>
              </a:solidFill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1BC83B45-8101-B33A-3188-DA5D3AE01657}"/>
              </a:ext>
            </a:extLst>
          </p:cNvPr>
          <p:cNvSpPr txBox="1">
            <a:spLocks/>
          </p:cNvSpPr>
          <p:nvPr/>
        </p:nvSpPr>
        <p:spPr>
          <a:xfrm>
            <a:off x="461969" y="4966745"/>
            <a:ext cx="5771779" cy="1928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Discord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のアカウント登録が必要。テキストは</a:t>
            </a:r>
            <a:r>
              <a:rPr lang="ja-JP" altLang="en-US" sz="2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日本語に対応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していますが、英語を入力した方がより高品質のイラストが作成されます。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89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タイトル 1">
            <a:extLst>
              <a:ext uri="{FF2B5EF4-FFF2-40B4-BE49-F238E27FC236}">
                <a16:creationId xmlns:a16="http://schemas.microsoft.com/office/drawing/2014/main" id="{86F0F000-A78D-4C87-A126-D1F61E756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2863" y="523240"/>
            <a:ext cx="8911687" cy="640445"/>
          </a:xfrm>
        </p:spPr>
        <p:txBody>
          <a:bodyPr>
            <a:normAutofit fontScale="90000"/>
          </a:bodyPr>
          <a:lstStyle/>
          <a:p>
            <a:r>
              <a:rPr lang="ja-JP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画像生成</a:t>
            </a:r>
            <a:r>
              <a:rPr lang="en-US" altLang="ja-JP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AI</a:t>
            </a:r>
            <a:r>
              <a:rPr lang="ja-JP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の実用例</a:t>
            </a:r>
            <a:endParaRPr kumimoji="1" lang="ja-JP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F935D4C4-5AA5-35BD-7D61-630441F07DAE}"/>
              </a:ext>
            </a:extLst>
          </p:cNvPr>
          <p:cNvSpPr txBox="1">
            <a:spLocks/>
          </p:cNvSpPr>
          <p:nvPr/>
        </p:nvSpPr>
        <p:spPr>
          <a:xfrm>
            <a:off x="6197177" y="5235719"/>
            <a:ext cx="5263919" cy="1643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/>
              <a:t>フリー素材を</a:t>
            </a:r>
            <a:r>
              <a:rPr lang="en-US" altLang="ja-JP" sz="2400" dirty="0" err="1">
                <a:solidFill>
                  <a:srgbClr val="FF0000"/>
                </a:solidFill>
              </a:rPr>
              <a:t>Midjourney</a:t>
            </a:r>
            <a:r>
              <a:rPr lang="ja-JP" altLang="en-US" sz="2400" dirty="0"/>
              <a:t>で作成した画像に変更</a:t>
            </a:r>
            <a:endParaRPr lang="en-US" altLang="ja-JP" sz="2400" dirty="0"/>
          </a:p>
          <a:p>
            <a:endParaRPr lang="ja-JP" altLang="en-US" sz="2400" dirty="0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05B1616A-9C07-8106-247B-37135B103234}"/>
              </a:ext>
            </a:extLst>
          </p:cNvPr>
          <p:cNvSpPr txBox="1">
            <a:spLocks/>
          </p:cNvSpPr>
          <p:nvPr/>
        </p:nvSpPr>
        <p:spPr>
          <a:xfrm>
            <a:off x="2805545" y="6183876"/>
            <a:ext cx="5773283" cy="5840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dirty="0"/>
              <a:t>CTR</a:t>
            </a:r>
            <a:r>
              <a:rPr lang="ja-JP" altLang="en-US" sz="3600" dirty="0"/>
              <a:t>（クリック率）が約</a:t>
            </a:r>
            <a:r>
              <a:rPr lang="en-US" altLang="ja-JP" sz="3600" dirty="0">
                <a:solidFill>
                  <a:srgbClr val="FF0000"/>
                </a:solidFill>
              </a:rPr>
              <a:t>1.8</a:t>
            </a:r>
            <a:r>
              <a:rPr lang="ja-JP" altLang="en-US" sz="3600" dirty="0">
                <a:solidFill>
                  <a:srgbClr val="FF0000"/>
                </a:solidFill>
              </a:rPr>
              <a:t>倍</a:t>
            </a:r>
            <a:r>
              <a:rPr lang="ja-JP" altLang="en-US" sz="3600" dirty="0"/>
              <a:t>に</a:t>
            </a:r>
            <a:endParaRPr lang="en-US" altLang="ja-JP" sz="3600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056759C-DCA5-9426-E4D5-43351C3E9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3"/>
          <a:stretch/>
        </p:blipFill>
        <p:spPr>
          <a:xfrm>
            <a:off x="1138457" y="1296468"/>
            <a:ext cx="3687878" cy="383412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27554F5-9EFB-5B6C-7A25-C6019E5F0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198" y="1352457"/>
            <a:ext cx="3687879" cy="3796794"/>
          </a:xfrm>
          <a:prstGeom prst="rect">
            <a:avLst/>
          </a:prstGeom>
        </p:spPr>
      </p:pic>
      <p:sp>
        <p:nvSpPr>
          <p:cNvPr id="23" name="矢印: 下 22">
            <a:extLst>
              <a:ext uri="{FF2B5EF4-FFF2-40B4-BE49-F238E27FC236}">
                <a16:creationId xmlns:a16="http://schemas.microsoft.com/office/drawing/2014/main" id="{988AF03F-ABAE-1086-0D6D-F885D4569AA1}"/>
              </a:ext>
            </a:extLst>
          </p:cNvPr>
          <p:cNvSpPr/>
          <p:nvPr/>
        </p:nvSpPr>
        <p:spPr>
          <a:xfrm rot="16200000">
            <a:off x="5539487" y="2786897"/>
            <a:ext cx="732559" cy="12842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A520E152-0264-DA66-5421-35C37BDB678B}"/>
              </a:ext>
            </a:extLst>
          </p:cNvPr>
          <p:cNvSpPr txBox="1">
            <a:spLocks/>
          </p:cNvSpPr>
          <p:nvPr/>
        </p:nvSpPr>
        <p:spPr>
          <a:xfrm>
            <a:off x="730904" y="5257083"/>
            <a:ext cx="5263919" cy="522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/>
              <a:t>フリー素材を使ったバナー広告</a:t>
            </a:r>
          </a:p>
        </p:txBody>
      </p:sp>
    </p:spTree>
    <p:extLst>
      <p:ext uri="{BB962C8B-B14F-4D97-AF65-F5344CB8AC3E}">
        <p14:creationId xmlns:p14="http://schemas.microsoft.com/office/powerpoint/2010/main" val="34962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3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36C1C3F-8273-AFB1-08AA-DE082F646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40" y="1468191"/>
            <a:ext cx="9124682" cy="4424295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FD9A9BA1-C903-D22A-E84B-C143A685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205" y="593923"/>
            <a:ext cx="10084156" cy="64044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どちらが実在する人の写真</a:t>
            </a:r>
            <a:r>
              <a:rPr lang="ja-JP" altLang="en-US" dirty="0"/>
              <a:t>かわかりますか？</a:t>
            </a:r>
            <a:endParaRPr kumimoji="1" lang="ja-JP" altLang="en-US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42428310-C601-BE92-8D55-236C5213484F}"/>
              </a:ext>
            </a:extLst>
          </p:cNvPr>
          <p:cNvSpPr txBox="1">
            <a:spLocks/>
          </p:cNvSpPr>
          <p:nvPr/>
        </p:nvSpPr>
        <p:spPr>
          <a:xfrm>
            <a:off x="1281449" y="6203194"/>
            <a:ext cx="9459532" cy="5840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600" dirty="0"/>
              <a:t>AI</a:t>
            </a:r>
            <a:r>
              <a:rPr lang="ja-JP" altLang="en-US" sz="3600" dirty="0"/>
              <a:t>が作成したモノなのか現実のモノなのか</a:t>
            </a:r>
            <a:r>
              <a:rPr lang="ja-JP" altLang="en-US" sz="3600" dirty="0">
                <a:solidFill>
                  <a:srgbClr val="FF0000"/>
                </a:solidFill>
              </a:rPr>
              <a:t>区別が付きづらい</a:t>
            </a:r>
            <a:r>
              <a:rPr lang="ja-JP" altLang="en-US" sz="3600" dirty="0"/>
              <a:t>！</a:t>
            </a:r>
            <a:endParaRPr lang="en-US" altLang="ja-JP" sz="36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66FEA97-C946-C99F-B1DC-FDF28AFA9692}"/>
              </a:ext>
            </a:extLst>
          </p:cNvPr>
          <p:cNvSpPr/>
          <p:nvPr/>
        </p:nvSpPr>
        <p:spPr>
          <a:xfrm>
            <a:off x="5727881" y="1558344"/>
            <a:ext cx="4497944" cy="42307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166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タイトル 1">
            <a:extLst>
              <a:ext uri="{FF2B5EF4-FFF2-40B4-BE49-F238E27FC236}">
                <a16:creationId xmlns:a16="http://schemas.microsoft.com/office/drawing/2014/main" id="{86F0F000-A78D-4C87-A126-D1F61E756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064" y="625231"/>
            <a:ext cx="8911687" cy="64044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実際に起きた過去の事例</a:t>
            </a:r>
          </a:p>
        </p:txBody>
      </p:sp>
      <p:pic>
        <p:nvPicPr>
          <p:cNvPr id="11" name="コンテンツ プレースホルダー 10">
            <a:extLst>
              <a:ext uri="{FF2B5EF4-FFF2-40B4-BE49-F238E27FC236}">
                <a16:creationId xmlns:a16="http://schemas.microsoft.com/office/drawing/2014/main" id="{56624018-867A-49E1-9358-9B16A819D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371" y="1490168"/>
            <a:ext cx="6309760" cy="5062330"/>
          </a:xfr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9F9EE35-B411-400E-96F3-75215FABD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31" y="1608861"/>
            <a:ext cx="2475309" cy="241247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5CA8BBD-C0D6-4FDB-A7F1-81D24F1AE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4691" y="1608861"/>
            <a:ext cx="2475308" cy="2475308"/>
          </a:xfrm>
          <a:prstGeom prst="rect">
            <a:avLst/>
          </a:prstGeom>
        </p:spPr>
      </p:pic>
      <p:sp>
        <p:nvSpPr>
          <p:cNvPr id="3" name="タイトル 1">
            <a:extLst>
              <a:ext uri="{FF2B5EF4-FFF2-40B4-BE49-F238E27FC236}">
                <a16:creationId xmlns:a16="http://schemas.microsoft.com/office/drawing/2014/main" id="{954D8188-A5D0-9E61-BC72-E53B48D05E30}"/>
              </a:ext>
            </a:extLst>
          </p:cNvPr>
          <p:cNvSpPr txBox="1">
            <a:spLocks/>
          </p:cNvSpPr>
          <p:nvPr/>
        </p:nvSpPr>
        <p:spPr>
          <a:xfrm>
            <a:off x="9763043" y="2096321"/>
            <a:ext cx="1858603" cy="750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どうして政府は何も対応しないの？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57EC1F7A-1438-9840-6CEA-9157ED5D5E9B}"/>
              </a:ext>
            </a:extLst>
          </p:cNvPr>
          <p:cNvSpPr txBox="1">
            <a:spLocks/>
          </p:cNvSpPr>
          <p:nvPr/>
        </p:nvSpPr>
        <p:spPr>
          <a:xfrm>
            <a:off x="7195384" y="2206070"/>
            <a:ext cx="1691039" cy="640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大変そう・・・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45B05D9-C4B1-73EB-E347-471ADD8030EA}"/>
              </a:ext>
            </a:extLst>
          </p:cNvPr>
          <p:cNvSpPr txBox="1">
            <a:spLocks/>
          </p:cNvSpPr>
          <p:nvPr/>
        </p:nvSpPr>
        <p:spPr>
          <a:xfrm>
            <a:off x="6891131" y="4886270"/>
            <a:ext cx="5773283" cy="5840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>
                <a:solidFill>
                  <a:srgbClr val="FF0000"/>
                </a:solidFill>
              </a:rPr>
              <a:t>デマ画像に騙される人が続出</a:t>
            </a:r>
            <a:endParaRPr lang="en-US" altLang="ja-JP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12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99BA2DFA-5B46-48A2-B19E-5854C65D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962" y="451145"/>
            <a:ext cx="10515600" cy="13255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フェイク画像の見分け方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A60C26A-01E2-40CA-ADB2-392BE7729812}"/>
              </a:ext>
            </a:extLst>
          </p:cNvPr>
          <p:cNvSpPr/>
          <p:nvPr/>
        </p:nvSpPr>
        <p:spPr>
          <a:xfrm>
            <a:off x="303018" y="2044337"/>
            <a:ext cx="5181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800" dirty="0"/>
              <a:t>◆水の流れが激しいところと穏やかなところの境目がおかしい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800" dirty="0"/>
              <a:t>◆木と家が融合してしまっているようなところが複数ある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800" dirty="0"/>
              <a:t>◆水面への映り込みが不自然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800" dirty="0"/>
              <a:t>◆水面の高さの方が冠水していないエリアの地面よりも上にある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800" dirty="0"/>
              <a:t>◆電柱が見当たらない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A82C065-8957-205D-E872-24C37FA01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618" y="1691322"/>
            <a:ext cx="6404363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6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AC66CF05-CEF2-0E7A-FA8B-B1D93FD2C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　　　　　　　　　　　まとめ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69F0334-DF5A-2E30-28F9-11C611691811}"/>
              </a:ext>
            </a:extLst>
          </p:cNvPr>
          <p:cNvSpPr txBox="1"/>
          <p:nvPr/>
        </p:nvSpPr>
        <p:spPr>
          <a:xfrm>
            <a:off x="408844" y="2249655"/>
            <a:ext cx="10683485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3200" dirty="0"/>
              <a:t>◆画像生成</a:t>
            </a:r>
            <a:r>
              <a:rPr kumimoji="1" lang="en-US" altLang="ja-JP" sz="3200" dirty="0"/>
              <a:t>AI</a:t>
            </a:r>
            <a:r>
              <a:rPr kumimoji="1" lang="ja-JP" altLang="en-US" sz="3200" dirty="0"/>
              <a:t>の進化によりクリエイティブな職業もサポートできるようになった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A4E6D19-2AE5-4690-02BC-A09D6BEAFB60}"/>
              </a:ext>
            </a:extLst>
          </p:cNvPr>
          <p:cNvSpPr txBox="1"/>
          <p:nvPr/>
        </p:nvSpPr>
        <p:spPr>
          <a:xfrm>
            <a:off x="408843" y="3573443"/>
            <a:ext cx="10683485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3200" dirty="0"/>
              <a:t>◆有益な点ばかりでなく、デマ画像の作成も容易になったため、デマを見極める力が必要となる</a:t>
            </a:r>
          </a:p>
        </p:txBody>
      </p:sp>
    </p:spTree>
    <p:extLst>
      <p:ext uri="{BB962C8B-B14F-4D97-AF65-F5344CB8AC3E}">
        <p14:creationId xmlns:p14="http://schemas.microsoft.com/office/powerpoint/2010/main" val="318779699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TM02900720[[fn=インテグラル]]</Template>
  <TotalTime>246</TotalTime>
  <Words>322</Words>
  <Application>Microsoft Office PowerPoint</Application>
  <PresentationFormat>ワイド画面</PresentationFormat>
  <Paragraphs>30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Meiryo UI</vt:lpstr>
      <vt:lpstr>Calibri</vt:lpstr>
      <vt:lpstr>Calibri Light</vt:lpstr>
      <vt:lpstr>Wingdings 2</vt:lpstr>
      <vt:lpstr>Wingdings 3</vt:lpstr>
      <vt:lpstr>HDOfficeLightV0</vt:lpstr>
      <vt:lpstr>画像生成AIの進化と問題点  </vt:lpstr>
      <vt:lpstr>画像生成AIとは</vt:lpstr>
      <vt:lpstr>画像生成AIの種類</vt:lpstr>
      <vt:lpstr>画像生成AIの実用例</vt:lpstr>
      <vt:lpstr>どちらが実在する人の写真かわかりますか？</vt:lpstr>
      <vt:lpstr>実際に起きた過去の事例</vt:lpstr>
      <vt:lpstr>フェイク画像の見分け方</vt:lpstr>
      <vt:lpstr>　　　　　　　　　　　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AI画像生成による危険性</dc:title>
  <dc:creator>21A05 麻生 朋弥</dc:creator>
  <cp:lastModifiedBy>アソウ トモヤ</cp:lastModifiedBy>
  <cp:revision>13</cp:revision>
  <dcterms:created xsi:type="dcterms:W3CDTF">2022-11-08T04:49:07Z</dcterms:created>
  <dcterms:modified xsi:type="dcterms:W3CDTF">2022-12-06T01:02:04Z</dcterms:modified>
</cp:coreProperties>
</file>